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AB71-88E2-41FC-93FC-4D6520C50EE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2011-36A4-4CA6-8A18-1564DD689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AB71-88E2-41FC-93FC-4D6520C50EE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2011-36A4-4CA6-8A18-1564DD689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AB71-88E2-41FC-93FC-4D6520C50EE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2011-36A4-4CA6-8A18-1564DD689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AB71-88E2-41FC-93FC-4D6520C50EE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2011-36A4-4CA6-8A18-1564DD689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AB71-88E2-41FC-93FC-4D6520C50EE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2011-36A4-4CA6-8A18-1564DD689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AB71-88E2-41FC-93FC-4D6520C50EE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2011-36A4-4CA6-8A18-1564DD689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AB71-88E2-41FC-93FC-4D6520C50EE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2011-36A4-4CA6-8A18-1564DD689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AB71-88E2-41FC-93FC-4D6520C50EE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2011-36A4-4CA6-8A18-1564DD689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AB71-88E2-41FC-93FC-4D6520C50EE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2011-36A4-4CA6-8A18-1564DD689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AB71-88E2-41FC-93FC-4D6520C50EE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2011-36A4-4CA6-8A18-1564DD689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AB71-88E2-41FC-93FC-4D6520C50EE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2011-36A4-4CA6-8A18-1564DD689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0AB71-88E2-41FC-93FC-4D6520C50EE2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32011-36A4-4CA6-8A18-1564DD689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bg1"/>
                </a:solidFill>
              </a:rPr>
              <a:t>ВПЧ</a:t>
            </a:r>
            <a:endParaRPr lang="ru-RU" sz="96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500438"/>
            <a:ext cx="6400800" cy="1752600"/>
          </a:xfrm>
        </p:spPr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Вирус папилломы человека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ПРОФИЛАКТИКА ЗАБОЛЕВАНИЯ: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/>
              <a:t>соблюдение личной гигиены в общественных местах;</a:t>
            </a:r>
          </a:p>
          <a:p>
            <a:pPr fontAlgn="base"/>
            <a:r>
              <a:rPr lang="ru-RU" dirty="0"/>
              <a:t>соблюдение здорового образа жизни, поддерживание иммунитета;</a:t>
            </a:r>
          </a:p>
          <a:p>
            <a:pPr fontAlgn="base"/>
            <a:r>
              <a:rPr lang="ru-RU" dirty="0"/>
              <a:t>один постоянный половой партнер, при половом акте с непроверенным партнером – использовать презерватив;</a:t>
            </a:r>
          </a:p>
          <a:p>
            <a:pPr fontAlgn="base"/>
            <a:r>
              <a:rPr lang="ru-RU" dirty="0"/>
              <a:t>достаточный прием витаминов;</a:t>
            </a:r>
          </a:p>
          <a:p>
            <a:pPr fontAlgn="base"/>
            <a:r>
              <a:rPr lang="ru-RU" dirty="0"/>
              <a:t>вести половую жизнь не ранее 18 лет, когда слизистая шейки матки уже достаточно зрелая и может защитить себя;</a:t>
            </a:r>
          </a:p>
          <a:p>
            <a:pPr fontAlgn="base"/>
            <a:r>
              <a:rPr lang="ru-RU" dirty="0"/>
              <a:t>избегать искусственных прерываний беременности и грубого секса;</a:t>
            </a:r>
          </a:p>
          <a:p>
            <a:pPr fontAlgn="base"/>
            <a:r>
              <a:rPr lang="ru-RU" dirty="0"/>
              <a:t>вовремя лечить воспалительные заболевания.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401080" cy="3857652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/>
              <a:t>Еще одним методом предупреждения заболевания считается прививка от ВПЧ. Эта вакцина эффективна против вирусов 6,11,16,18 (</a:t>
            </a:r>
            <a:r>
              <a:rPr lang="ru-RU" b="1" dirty="0"/>
              <a:t>вакцина </a:t>
            </a:r>
            <a:r>
              <a:rPr lang="ru-RU" b="1" dirty="0" err="1"/>
              <a:t>Гардасил</a:t>
            </a:r>
            <a:r>
              <a:rPr lang="ru-RU" dirty="0"/>
              <a:t>), против 16 и 18 типов —  </a:t>
            </a:r>
            <a:r>
              <a:rPr lang="ru-RU" b="1" dirty="0"/>
              <a:t>вакцина </a:t>
            </a:r>
            <a:r>
              <a:rPr lang="ru-RU" b="1" dirty="0" err="1"/>
              <a:t>Церварикс</a:t>
            </a:r>
            <a:r>
              <a:rPr lang="ru-RU" b="1" dirty="0"/>
              <a:t>.</a:t>
            </a:r>
          </a:p>
          <a:p>
            <a:pPr fontAlgn="base"/>
            <a:r>
              <a:rPr lang="ru-RU" dirty="0"/>
              <a:t>Вакцинацию применяют в качестве профилактики, но не для лечения. Ее проводят мальчикам в возрасте 9-17 лет, девочкам — до 26 лет. Прививку этого штамма вируса делают три раза: между 1 и 2 прививкой предусматривается интервал в 2 месяца, между 2 и 3 – четыре месяца. Но иногда ее делают и по другой схеме: вторую прививку – через месяц, третью – через 2 месяца. Эффективность вакцинации – 95-100%.</a:t>
            </a:r>
          </a:p>
          <a:p>
            <a:endParaRPr lang="ru-RU" dirty="0"/>
          </a:p>
        </p:txBody>
      </p:sp>
      <p:pic>
        <p:nvPicPr>
          <p:cNvPr id="3076" name="Picture 4" descr="https://slipups.ru/wp-content/uploads/2016/07/HPV-vaccin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14290"/>
            <a:ext cx="4410353" cy="2428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ПРОТИВОПОКАЗАНИЯ ПРИ </a:t>
            </a:r>
            <a:r>
              <a:rPr lang="ru-RU" b="1" dirty="0" smtClean="0">
                <a:solidFill>
                  <a:srgbClr val="FF0000"/>
                </a:solidFill>
              </a:rPr>
              <a:t>ВАКЦИНАЦИИ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/>
              <a:t>беременность;</a:t>
            </a:r>
          </a:p>
          <a:p>
            <a:pPr fontAlgn="base"/>
            <a:r>
              <a:rPr lang="ru-RU" dirty="0"/>
              <a:t>индивидуальная непереносимость препаратов вакцины (алюминия или дрожжей);</a:t>
            </a:r>
          </a:p>
          <a:p>
            <a:pPr fontAlgn="base"/>
            <a:r>
              <a:rPr lang="ru-RU" dirty="0"/>
              <a:t>болезни в острой стадии.</a:t>
            </a:r>
          </a:p>
          <a:p>
            <a:pPr fontAlgn="base">
              <a:buNone/>
            </a:pPr>
            <a:endParaRPr lang="ru-RU" dirty="0" smtClean="0"/>
          </a:p>
          <a:p>
            <a:pPr fontAlgn="base">
              <a:buNone/>
            </a:pPr>
            <a:r>
              <a:rPr lang="ru-RU" dirty="0"/>
              <a:t> </a:t>
            </a:r>
            <a:r>
              <a:rPr lang="ru-RU" dirty="0" smtClean="0"/>
              <a:t>   При </a:t>
            </a:r>
            <a:r>
              <a:rPr lang="ru-RU" dirty="0"/>
              <a:t>проведении вакцинации иногда могут наблюдаться некоторые побочные эффекты в виде ухудшения самочувствия, повышения температуры, покраснение кожи в месте введения вакцины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2928950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FF0000"/>
                </a:solidFill>
              </a:rPr>
              <a:t>БУДЬТЕ ЗДОРОВЫ!!!</a:t>
            </a:r>
            <a:endParaRPr lang="ru-RU" sz="80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Самые опасные типы ВПЧ у женщин: это штаммы высокого онкогенного риска 16 и 18 типа http://Zr.derevu.ru/1wJ/ Какие есть самые опасные для женщины штаммы вируса папилломы человека? Как они диагностируются, и какую опасность несет папилломавирус? Лечение ВПЧ в зависимости от типа вируса, препараты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000372"/>
            <a:ext cx="4357718" cy="3500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/>
          <a:lstStyle/>
          <a:p>
            <a:r>
              <a:rPr lang="ru-RU" dirty="0"/>
              <a:t>ВПЧ или вирус папилломы человека является самой распространенной инфекцией на земном шаре. По данным исследователей, более 90% людей всего мира заражены тем или иным типом ВПЧ. В настоящее время насчитывается более </a:t>
            </a:r>
            <a:r>
              <a:rPr lang="ru-RU" dirty="0" smtClean="0"/>
              <a:t>100 </a:t>
            </a:r>
            <a:r>
              <a:rPr lang="ru-RU" dirty="0"/>
              <a:t>разновидностей вируса папилломы человека, но лишь часть из них представляет для врачей интерес.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dirty="0" smtClean="0"/>
              <a:t>Источником </a:t>
            </a:r>
            <a:r>
              <a:rPr lang="ru-RU" dirty="0"/>
              <a:t>заражения является больной человек или вирусоноситель, то есть ВПЧ передается только от человека к человеку.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Известны </a:t>
            </a:r>
            <a:r>
              <a:rPr lang="ru-RU" dirty="0"/>
              <a:t>три пути передачи данной инфекции:</a:t>
            </a:r>
          </a:p>
          <a:p>
            <a:r>
              <a:rPr lang="ru-RU" dirty="0"/>
              <a:t>контактно-бытовой (через прикосновения);</a:t>
            </a:r>
          </a:p>
          <a:p>
            <a:r>
              <a:rPr lang="ru-RU" dirty="0"/>
              <a:t>половой (генитальный, анальный, </a:t>
            </a:r>
            <a:r>
              <a:rPr lang="ru-RU" dirty="0" err="1"/>
              <a:t>орально-генитальный</a:t>
            </a:r>
            <a:r>
              <a:rPr lang="ru-RU" dirty="0"/>
              <a:t>);</a:t>
            </a:r>
          </a:p>
          <a:p>
            <a:r>
              <a:rPr lang="ru-RU" dirty="0"/>
              <a:t>в родах от матери к ребенку.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dirty="0"/>
              <a:t>Вирус обитает в крови человека и до определенного времени себя никак не проявляет. Но стоит только ослабнуть иммунитету, как на коже и/или слизистых появляются разрастания. Этим и объясняется довольно длительный инкубационный период: от нескольких недель до десятков 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86834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ТИПЫ ВПЧ И ИХ ОНКОЛОГИЧЕСКИЙ РИСК: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Выделяют </a:t>
            </a:r>
            <a:r>
              <a:rPr lang="ru-RU" dirty="0"/>
              <a:t>3 типа его </a:t>
            </a:r>
            <a:r>
              <a:rPr lang="ru-RU" dirty="0" err="1"/>
              <a:t>онкогенности</a:t>
            </a:r>
            <a:r>
              <a:rPr lang="ru-RU" dirty="0"/>
              <a:t>:</a:t>
            </a:r>
          </a:p>
          <a:p>
            <a:r>
              <a:rPr lang="ru-RU" dirty="0"/>
              <a:t>ВПЧ низкого онкологического риска: 6, 11, 40, 42, 43, 44, 54, 61, 70;</a:t>
            </a:r>
          </a:p>
          <a:p>
            <a:r>
              <a:rPr lang="ru-RU" dirty="0"/>
              <a:t>ВПЧ среднего онкологического риска: 26, 31, 33, 35, 51, 52, 53, 58, 66;</a:t>
            </a:r>
          </a:p>
          <a:p>
            <a:r>
              <a:rPr lang="ru-RU" dirty="0"/>
              <a:t>ВПЧ высокого онкологического риска: 16, 18, 36, 39, 45, 56, 59, 66, 68.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ЗАБОЛЕВАНИЯ,ВЫЗЫВАЕМЫЕ ВПЧ: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f83b81d50515ece69bd054c18d2c15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142984"/>
            <a:ext cx="6429420" cy="53444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ДИАГНОСТИКА: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личный </a:t>
            </a:r>
            <a:r>
              <a:rPr lang="ru-RU" dirty="0"/>
              <a:t>осмотр пациента;</a:t>
            </a:r>
          </a:p>
          <a:p>
            <a:pPr fontAlgn="base"/>
            <a:r>
              <a:rPr lang="ru-RU" dirty="0"/>
              <a:t>анализ крови;</a:t>
            </a:r>
          </a:p>
          <a:p>
            <a:pPr fontAlgn="base"/>
            <a:r>
              <a:rPr lang="ru-RU" dirty="0" err="1"/>
              <a:t>кольпоскопия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цитология мазка – </a:t>
            </a:r>
            <a:r>
              <a:rPr lang="ru-RU" dirty="0" err="1"/>
              <a:t>ПАП-тест</a:t>
            </a:r>
            <a:r>
              <a:rPr lang="ru-RU" dirty="0"/>
              <a:t>;</a:t>
            </a:r>
          </a:p>
          <a:p>
            <a:pPr fontAlgn="base"/>
            <a:r>
              <a:rPr lang="ru-RU" dirty="0" smtClean="0"/>
              <a:t>ПЦР </a:t>
            </a:r>
            <a:r>
              <a:rPr lang="ru-RU" dirty="0"/>
              <a:t>– </a:t>
            </a:r>
            <a:r>
              <a:rPr lang="ru-RU" dirty="0" err="1"/>
              <a:t>полимеразная</a:t>
            </a:r>
            <a:r>
              <a:rPr lang="ru-RU" dirty="0"/>
              <a:t> цепная реакция. Этот анализ позволяет не только узнать о наличие вируса, но и определить его тип. Но если анализ положительный, это не значит, что такой тип ВПЧ не пройдет самостоятельно. Этот анализ также определяет все виды </a:t>
            </a:r>
            <a:r>
              <a:rPr lang="ru-RU" dirty="0" err="1"/>
              <a:t>папилломавируса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уретроскопия;</a:t>
            </a:r>
          </a:p>
          <a:p>
            <a:pPr fontAlgn="base"/>
            <a:r>
              <a:rPr lang="ru-RU" dirty="0" smtClean="0"/>
              <a:t>биопсия, гистология ткани</a:t>
            </a:r>
            <a:r>
              <a:rPr lang="ru-RU" dirty="0" smtClean="0"/>
              <a:t>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ЛЕЧЕНИЕ: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b="1" dirty="0" smtClean="0"/>
              <a:t>  Главным </a:t>
            </a:r>
            <a:r>
              <a:rPr lang="ru-RU" b="1" dirty="0"/>
              <a:t>способом лечения является удаление папиллом. </a:t>
            </a:r>
            <a:endParaRPr lang="ru-RU" b="1" dirty="0" smtClean="0"/>
          </a:p>
          <a:p>
            <a:pPr fontAlgn="base">
              <a:buNone/>
            </a:pPr>
            <a:r>
              <a:rPr lang="ru-RU" b="1" dirty="0" smtClean="0"/>
              <a:t>            </a:t>
            </a:r>
          </a:p>
          <a:p>
            <a:pPr fontAlgn="base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Основные </a:t>
            </a:r>
            <a:r>
              <a:rPr lang="ru-RU" b="1" dirty="0"/>
              <a:t>методы удаления таковы:</a:t>
            </a:r>
            <a:endParaRPr lang="ru-RU" dirty="0"/>
          </a:p>
          <a:p>
            <a:pPr fontAlgn="base"/>
            <a:r>
              <a:rPr lang="ru-RU" dirty="0"/>
              <a:t>хирургический. Он выполняется под местной анестезией;</a:t>
            </a:r>
          </a:p>
          <a:p>
            <a:pPr fontAlgn="base"/>
            <a:r>
              <a:rPr lang="ru-RU" dirty="0"/>
              <a:t>радиохирургический. Радиоволновым электродом срезается опухоль, коагулируются сосуды. После делается антисептическая повязка;</a:t>
            </a:r>
          </a:p>
          <a:p>
            <a:pPr fontAlgn="base"/>
            <a:r>
              <a:rPr lang="ru-RU" dirty="0"/>
              <a:t>лазерный. Этот метод является бесконтактным и бескровным. На месте удаления остается корочка, под ней происходит заживление. Минусом метода считается высокий риск рецидива заболевания, относительно высокая цена, и необходимость в шлифовке оставшихся рубцов;</a:t>
            </a:r>
          </a:p>
          <a:p>
            <a:pPr fontAlgn="base"/>
            <a:r>
              <a:rPr lang="ru-RU" dirty="0"/>
              <a:t>электрокоагуляция. По результатам и эффективности похожа на два предыдущих способа;</a:t>
            </a:r>
          </a:p>
          <a:p>
            <a:pPr fontAlgn="base"/>
            <a:r>
              <a:rPr lang="ru-RU" dirty="0" err="1"/>
              <a:t>криокоагуляция</a:t>
            </a:r>
            <a:r>
              <a:rPr lang="ru-RU" dirty="0"/>
              <a:t>. Полное удаление папиллом происходит после проведения нескольких сеансов.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dirty="0"/>
              <a:t>Хотя с помощью этих способов и происходит полное удаления внешних проявлений вируса, это не считается абсолютным избавлением от инфекции, а лишь относительным, так как человек не перестает быть вирусоносителем, а спустя какой-то срок бородавки могут возникнуть вновь.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584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ВПЧ</vt:lpstr>
      <vt:lpstr>Слайд 2</vt:lpstr>
      <vt:lpstr>Слайд 3</vt:lpstr>
      <vt:lpstr>Слайд 4</vt:lpstr>
      <vt:lpstr>ТИПЫ ВПЧ И ИХ ОНКОЛОГИЧЕСКИЙ РИСК:</vt:lpstr>
      <vt:lpstr>ЗАБОЛЕВАНИЯ,ВЫЗЫВАЕМЫЕ ВПЧ:</vt:lpstr>
      <vt:lpstr>ДИАГНОСТИКА:</vt:lpstr>
      <vt:lpstr>ЛЕЧЕНИЕ:</vt:lpstr>
      <vt:lpstr>Слайд 9</vt:lpstr>
      <vt:lpstr>ПРОФИЛАКТИКА ЗАБОЛЕВАНИЯ:</vt:lpstr>
      <vt:lpstr>Слайд 11</vt:lpstr>
      <vt:lpstr>ПРОТИВОПОКАЗАНИЯ ПРИ ВАКЦИНАЦИИ:</vt:lpstr>
      <vt:lpstr>БУДЬТЕ ЗДОРОВЫ!!!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ВПЧ</dc:title>
  <dc:creator>User</dc:creator>
  <cp:lastModifiedBy>User</cp:lastModifiedBy>
  <cp:revision>11</cp:revision>
  <dcterms:created xsi:type="dcterms:W3CDTF">2020-03-02T03:38:51Z</dcterms:created>
  <dcterms:modified xsi:type="dcterms:W3CDTF">2020-03-02T07:24:47Z</dcterms:modified>
</cp:coreProperties>
</file>